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Nunito Medium"/>
      <p:regular r:id="rId31"/>
      <p:bold r:id="rId32"/>
      <p:italic r:id="rId33"/>
      <p:boldItalic r:id="rId34"/>
    </p:embeddedFont>
    <p:embeddedFont>
      <p:font typeface="Maven Pro Medium"/>
      <p:regular r:id="rId35"/>
      <p:bold r:id="rId36"/>
    </p:embeddedFont>
    <p:embeddedFont>
      <p:font typeface="Merriweather"/>
      <p:regular r:id="rId37"/>
      <p:bold r:id="rId38"/>
      <p:italic r:id="rId39"/>
      <p:boldItalic r:id="rId40"/>
    </p:embeddedFont>
    <p:embeddedFont>
      <p:font typeface="Nunito Ligh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8BBCC54-8DE2-45DF-93FE-AB9E9FAE8460}">
  <a:tblStyle styleId="{F8BBCC54-8DE2-45DF-93FE-AB9E9FAE84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boldItalic.fntdata"/><Relationship Id="rId20" Type="http://schemas.openxmlformats.org/officeDocument/2006/relationships/slide" Target="slides/slide14.xml"/><Relationship Id="rId42" Type="http://schemas.openxmlformats.org/officeDocument/2006/relationships/font" Target="fonts/NunitoLight-bold.fntdata"/><Relationship Id="rId41" Type="http://schemas.openxmlformats.org/officeDocument/2006/relationships/font" Target="fonts/NunitoLight-regular.fntdata"/><Relationship Id="rId22" Type="http://schemas.openxmlformats.org/officeDocument/2006/relationships/slide" Target="slides/slide16.xml"/><Relationship Id="rId44" Type="http://schemas.openxmlformats.org/officeDocument/2006/relationships/font" Target="fonts/NunitoLight-boldItalic.fntdata"/><Relationship Id="rId21" Type="http://schemas.openxmlformats.org/officeDocument/2006/relationships/slide" Target="slides/slide15.xml"/><Relationship Id="rId43" Type="http://schemas.openxmlformats.org/officeDocument/2006/relationships/font" Target="fonts/NunitoLight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unitoMedium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33" Type="http://schemas.openxmlformats.org/officeDocument/2006/relationships/font" Target="fonts/NunitoMedium-italic.fntdata"/><Relationship Id="rId10" Type="http://schemas.openxmlformats.org/officeDocument/2006/relationships/slide" Target="slides/slide4.xml"/><Relationship Id="rId32" Type="http://schemas.openxmlformats.org/officeDocument/2006/relationships/font" Target="fonts/NunitoMedium-bold.fntdata"/><Relationship Id="rId13" Type="http://schemas.openxmlformats.org/officeDocument/2006/relationships/slide" Target="slides/slide7.xml"/><Relationship Id="rId35" Type="http://schemas.openxmlformats.org/officeDocument/2006/relationships/font" Target="fonts/MavenProMedium-regular.fntdata"/><Relationship Id="rId12" Type="http://schemas.openxmlformats.org/officeDocument/2006/relationships/slide" Target="slides/slide6.xml"/><Relationship Id="rId34" Type="http://schemas.openxmlformats.org/officeDocument/2006/relationships/font" Target="fonts/NunitoMedium-boldItalic.fntdata"/><Relationship Id="rId15" Type="http://schemas.openxmlformats.org/officeDocument/2006/relationships/slide" Target="slides/slide9.xml"/><Relationship Id="rId37" Type="http://schemas.openxmlformats.org/officeDocument/2006/relationships/font" Target="fonts/Merriweather-regular.fntdata"/><Relationship Id="rId14" Type="http://schemas.openxmlformats.org/officeDocument/2006/relationships/slide" Target="slides/slide8.xml"/><Relationship Id="rId36" Type="http://schemas.openxmlformats.org/officeDocument/2006/relationships/font" Target="fonts/MavenProMedium-bold.fntdata"/><Relationship Id="rId17" Type="http://schemas.openxmlformats.org/officeDocument/2006/relationships/slide" Target="slides/slide11.xml"/><Relationship Id="rId39" Type="http://schemas.openxmlformats.org/officeDocument/2006/relationships/font" Target="fonts/Merriweather-italic.fntdata"/><Relationship Id="rId16" Type="http://schemas.openxmlformats.org/officeDocument/2006/relationships/slide" Target="slides/slide10.xml"/><Relationship Id="rId38" Type="http://schemas.openxmlformats.org/officeDocument/2006/relationships/font" Target="fonts/Merriweather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8cb584f78_0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28cb584f78_0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8cb584f78_0_7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8cb584f78_0_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8cb585070_3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8cb585070_3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8cb584f78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8cb584f78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28cb585070_3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28cb585070_3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1995 high, 1961 low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8e070020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28e070020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28cb585070_3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28cb585070_3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8cb585070_3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28cb585070_3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Similar trends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8cb585070_3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28cb585070_3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Peak happened in the 90s, and sometime sooner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Especially assault which have a significant drop since their peak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Visualizations ending with 2010 show us following a downward trend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28cb585070_3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28cb585070_3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There were so many different variables that we didn’t get a chance to incorporate them all, at least not on an </a:t>
            </a:r>
            <a:r>
              <a:rPr lang="en"/>
              <a:t>individual</a:t>
            </a:r>
            <a:r>
              <a:rPr lang="en"/>
              <a:t> level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83a7884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83a7884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wanted to check if when population increases, does crime increase the same, or act in a different manner because of new laws and regulations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28cb585070_3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28cb585070_3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Inaccuracies with data between 2012 to 2017 forced us to cut our analysis off at 2010. We researched and ensured that 1960-2010 data was accurate, to a data input error must have </a:t>
            </a:r>
            <a:r>
              <a:rPr lang="en"/>
              <a:t>occurred</a:t>
            </a:r>
            <a:r>
              <a:rPr lang="en"/>
              <a:t> in the mid 2010s.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Learned to better vet any data that is </a:t>
            </a:r>
            <a:r>
              <a:rPr lang="en"/>
              <a:t>selected</a:t>
            </a:r>
            <a:r>
              <a:rPr lang="en"/>
              <a:t> to make sure that it is complete and accurate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Learned the importance of asking good questions, especially when </a:t>
            </a:r>
            <a:r>
              <a:rPr lang="en"/>
              <a:t>dealing with so much data, so that you can make accurate and widespread conclusions</a:t>
            </a:r>
            <a:r>
              <a:rPr lang="en"/>
              <a:t> 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83a7884b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83a7884b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83a7884b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83a7884b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8cb585070_3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8cb585070_3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8cb585070_3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8cb585070_3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1bbc863ee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1bbc863ee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8e070020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28e070020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8cb584f78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28cb584f78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810997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latin typeface="Nunito Medium"/>
                <a:ea typeface="Nunito Medium"/>
                <a:cs typeface="Nunito Medium"/>
                <a:sym typeface="Nunito Medium"/>
              </a:rPr>
              <a:t>U.S. Crime Data</a:t>
            </a:r>
            <a:endParaRPr sz="51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242">
                <a:latin typeface="Nunito Light"/>
                <a:ea typeface="Nunito Light"/>
                <a:cs typeface="Nunito Light"/>
                <a:sym typeface="Nunito Light"/>
              </a:rPr>
              <a:t>Chris Klepacki, Dan Deluca, Christian Reilly</a:t>
            </a:r>
            <a:endParaRPr sz="1242">
              <a:latin typeface="Nunito Light"/>
              <a:ea typeface="Nunito Light"/>
              <a:cs typeface="Nunito Light"/>
              <a:sym typeface="Nunito Light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 amt="11000"/>
          </a:blip>
          <a:stretch>
            <a:fillRect/>
          </a:stretch>
        </p:blipFill>
        <p:spPr>
          <a:xfrm>
            <a:off x="-69962" y="-249626"/>
            <a:ext cx="9353774" cy="623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2"/>
          <p:cNvPicPr preferRelativeResize="0"/>
          <p:nvPr/>
        </p:nvPicPr>
        <p:blipFill rotWithShape="1">
          <a:blip r:embed="rId3">
            <a:alphaModFix/>
          </a:blip>
          <a:srcRect b="3480" l="0" r="28795" t="5179"/>
          <a:stretch/>
        </p:blipFill>
        <p:spPr>
          <a:xfrm>
            <a:off x="76200" y="1074500"/>
            <a:ext cx="8902826" cy="260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2"/>
          <p:cNvSpPr txBox="1"/>
          <p:nvPr/>
        </p:nvSpPr>
        <p:spPr>
          <a:xfrm>
            <a:off x="237400" y="3866425"/>
            <a:ext cx="6080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line graph shows the average property crime among all states per year from 1990-2010.</a:t>
            </a:r>
            <a:endParaRPr b="1" sz="12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It shows a very high average rate in the early/mid 1990s with a steady decrease since then</a:t>
            </a:r>
            <a:endParaRPr/>
          </a:p>
        </p:txBody>
      </p:sp>
      <p:sp>
        <p:nvSpPr>
          <p:cNvPr id="146" name="Google Shape;146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977">
                <a:solidFill>
                  <a:srgbClr val="212121"/>
                </a:solidFill>
                <a:highlight>
                  <a:srgbClr val="FFFFFF"/>
                </a:highlight>
              </a:rPr>
              <a:t>Has violent crime or property crime changed the most since 1990?</a:t>
            </a:r>
            <a:endParaRPr b="1" sz="1977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2"/>
          <p:cNvSpPr txBox="1"/>
          <p:nvPr/>
        </p:nvSpPr>
        <p:spPr>
          <a:xfrm>
            <a:off x="2972925" y="1017800"/>
            <a:ext cx="3082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Average Property Crime Rate Among all States (1990-2010)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/>
        </p:nvSpPr>
        <p:spPr>
          <a:xfrm>
            <a:off x="178200" y="2480913"/>
            <a:ext cx="21102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Both violent crime and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property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crime have sharply decreased since 1990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Violent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crime has has a sharper decrease then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property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crime 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0" y="211000"/>
            <a:ext cx="24666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b="1" lang="en" sz="1977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Has violent crime or property crime changed the most since 1990?</a:t>
            </a:r>
            <a:endParaRPr/>
          </a:p>
        </p:txBody>
      </p:sp>
      <p:pic>
        <p:nvPicPr>
          <p:cNvPr id="154" name="Google Shape;154;p23"/>
          <p:cNvPicPr preferRelativeResize="0"/>
          <p:nvPr/>
        </p:nvPicPr>
        <p:blipFill rotWithShape="1">
          <a:blip r:embed="rId3">
            <a:alphaModFix/>
          </a:blip>
          <a:srcRect b="3662" l="0" r="26443" t="5692"/>
          <a:stretch/>
        </p:blipFill>
        <p:spPr>
          <a:xfrm>
            <a:off x="2542800" y="141225"/>
            <a:ext cx="6525001" cy="224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3"/>
          <p:cNvPicPr preferRelativeResize="0"/>
          <p:nvPr/>
        </p:nvPicPr>
        <p:blipFill rotWithShape="1">
          <a:blip r:embed="rId4">
            <a:alphaModFix/>
          </a:blip>
          <a:srcRect b="3151" l="0" r="27714" t="3885"/>
          <a:stretch/>
        </p:blipFill>
        <p:spPr>
          <a:xfrm>
            <a:off x="2504700" y="2465150"/>
            <a:ext cx="6525002" cy="217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Then, we examined Pennsylvania statistics exclusively…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977">
                <a:solidFill>
                  <a:srgbClr val="212121"/>
                </a:solidFill>
                <a:highlight>
                  <a:srgbClr val="FFFFFF"/>
                </a:highlight>
              </a:rPr>
              <a:t>What year did the state of Pennsylvania have the highest assault crime rate? How has it changed since that year?</a:t>
            </a:r>
            <a:endParaRPr b="1" sz="1977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5"/>
          <p:cNvPicPr preferRelativeResize="0"/>
          <p:nvPr/>
        </p:nvPicPr>
        <p:blipFill rotWithShape="1">
          <a:blip r:embed="rId3">
            <a:alphaModFix/>
          </a:blip>
          <a:srcRect b="5728" l="0" r="16742" t="6142"/>
          <a:stretch/>
        </p:blipFill>
        <p:spPr>
          <a:xfrm>
            <a:off x="718650" y="1233800"/>
            <a:ext cx="7613000" cy="2512537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5"/>
          <p:cNvSpPr txBox="1"/>
          <p:nvPr/>
        </p:nvSpPr>
        <p:spPr>
          <a:xfrm>
            <a:off x="311700" y="3917900"/>
            <a:ext cx="587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line plot shows the change is assault rate in Pennsylvania between 1960 and 2010. </a:t>
            </a:r>
            <a:endParaRPr b="1" sz="12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shows that the assault rate </a:t>
            </a:r>
            <a:r>
              <a:rPr b="1" lang="en" sz="12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peaked</a:t>
            </a:r>
            <a:r>
              <a:rPr b="1" lang="en" sz="12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during the mid 1990s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5"/>
          <p:cNvSpPr txBox="1"/>
          <p:nvPr/>
        </p:nvSpPr>
        <p:spPr>
          <a:xfrm>
            <a:off x="3639900" y="1149375"/>
            <a:ext cx="1864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 Assault Crime Rate (1960-2010)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100">
                <a:solidFill>
                  <a:srgbClr val="212121"/>
                </a:solidFill>
              </a:rPr>
              <a:t>How has the violent crime rate in PA changed over time?</a:t>
            </a:r>
            <a:endParaRPr b="1" sz="2100">
              <a:solidFill>
                <a:srgbClr val="212121"/>
              </a:solidFill>
            </a:endParaRPr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3613" l="0" r="17702" t="3964"/>
          <a:stretch/>
        </p:blipFill>
        <p:spPr>
          <a:xfrm>
            <a:off x="527475" y="1243150"/>
            <a:ext cx="8089052" cy="297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 txBox="1"/>
          <p:nvPr/>
        </p:nvSpPr>
        <p:spPr>
          <a:xfrm>
            <a:off x="181525" y="4370075"/>
            <a:ext cx="733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This bar graph shows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how the crime rate has changed over time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2920350" y="4218925"/>
            <a:ext cx="3303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YEAR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2495700" y="842950"/>
            <a:ext cx="415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VIOLENT CRIME RATE FROM 1960-2010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Finally, we looked at all crimes together…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374625" y="315625"/>
            <a:ext cx="8520600" cy="9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50">
                <a:solidFill>
                  <a:srgbClr val="000000"/>
                </a:solidFill>
              </a:rPr>
              <a:t>How has crime changed in the United States due to population change from 1990-2010?</a:t>
            </a:r>
            <a:endParaRPr b="1" sz="1750"/>
          </a:p>
        </p:txBody>
      </p:sp>
      <p:pic>
        <p:nvPicPr>
          <p:cNvPr id="188" name="Google Shape;188;p28"/>
          <p:cNvPicPr preferRelativeResize="0"/>
          <p:nvPr/>
        </p:nvPicPr>
        <p:blipFill rotWithShape="1">
          <a:blip r:embed="rId3">
            <a:alphaModFix/>
          </a:blip>
          <a:srcRect b="3467" l="0" r="15081" t="3318"/>
          <a:stretch/>
        </p:blipFill>
        <p:spPr>
          <a:xfrm>
            <a:off x="1159575" y="1118225"/>
            <a:ext cx="6824852" cy="331044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8"/>
          <p:cNvSpPr txBox="1"/>
          <p:nvPr/>
        </p:nvSpPr>
        <p:spPr>
          <a:xfrm>
            <a:off x="173025" y="3381800"/>
            <a:ext cx="492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8"/>
          <p:cNvSpPr txBox="1"/>
          <p:nvPr/>
        </p:nvSpPr>
        <p:spPr>
          <a:xfrm>
            <a:off x="4425450" y="4369825"/>
            <a:ext cx="90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Year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8"/>
          <p:cNvSpPr txBox="1"/>
          <p:nvPr/>
        </p:nvSpPr>
        <p:spPr>
          <a:xfrm>
            <a:off x="3268650" y="718025"/>
            <a:ext cx="367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U.S. Population (1960-2010)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9"/>
          <p:cNvPicPr preferRelativeResize="0"/>
          <p:nvPr/>
        </p:nvPicPr>
        <p:blipFill rotWithShape="1">
          <a:blip r:embed="rId3">
            <a:alphaModFix/>
          </a:blip>
          <a:srcRect b="2460" l="0" r="15682" t="3616"/>
          <a:stretch/>
        </p:blipFill>
        <p:spPr>
          <a:xfrm>
            <a:off x="844075" y="675963"/>
            <a:ext cx="7455852" cy="379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9"/>
          <p:cNvPicPr preferRelativeResize="0"/>
          <p:nvPr/>
        </p:nvPicPr>
        <p:blipFill rotWithShape="1">
          <a:blip r:embed="rId3">
            <a:alphaModFix/>
          </a:blip>
          <a:srcRect b="76293" l="92785" r="19" t="3616"/>
          <a:stretch/>
        </p:blipFill>
        <p:spPr>
          <a:xfrm>
            <a:off x="7613325" y="152400"/>
            <a:ext cx="1091098" cy="139080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9"/>
          <p:cNvSpPr txBox="1"/>
          <p:nvPr/>
        </p:nvSpPr>
        <p:spPr>
          <a:xfrm>
            <a:off x="4425450" y="4369825"/>
            <a:ext cx="90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Year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29"/>
          <p:cNvSpPr txBox="1"/>
          <p:nvPr/>
        </p:nvSpPr>
        <p:spPr>
          <a:xfrm>
            <a:off x="3267300" y="369525"/>
            <a:ext cx="260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U.S Crime Rates (1960-2010)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700"/>
              <a:t>Conclusion</a:t>
            </a:r>
            <a:endParaRPr b="1" sz="3700"/>
          </a:p>
        </p:txBody>
      </p:sp>
      <p:sp>
        <p:nvSpPr>
          <p:cNvPr id="205" name="Google Shape;205;p30"/>
          <p:cNvSpPr txBox="1"/>
          <p:nvPr>
            <p:ph idx="1" type="body"/>
          </p:nvPr>
        </p:nvSpPr>
        <p:spPr>
          <a:xfrm>
            <a:off x="311700" y="15553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ctr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b="1" lang="en" sz="3000"/>
              <a:t>Clear peak in most types of crime</a:t>
            </a:r>
            <a:endParaRPr b="1" sz="3000"/>
          </a:p>
          <a:p>
            <a:pPr indent="-419100" lvl="0" marL="457200" rtl="0" algn="ctr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b="1" lang="en" sz="3000"/>
              <a:t>Property crimes more </a:t>
            </a:r>
            <a:r>
              <a:rPr b="1" lang="en" sz="3000"/>
              <a:t>volatile</a:t>
            </a:r>
            <a:endParaRPr b="1" sz="3000"/>
          </a:p>
          <a:p>
            <a:pPr indent="-419100" lvl="0" marL="457200" rtl="0" algn="ctr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b="1" lang="en" sz="3000"/>
              <a:t>Overall, we are on a downward trend</a:t>
            </a:r>
            <a:endParaRPr b="1" sz="3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type="title"/>
          </p:nvPr>
        </p:nvSpPr>
        <p:spPr>
          <a:xfrm>
            <a:off x="311700" y="4022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200"/>
              <a:t>Future Work </a:t>
            </a:r>
            <a:endParaRPr b="1" sz="3200"/>
          </a:p>
        </p:txBody>
      </p:sp>
      <p:sp>
        <p:nvSpPr>
          <p:cNvPr id="211" name="Google Shape;211;p3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Examining more of the data and incorporating more variables individually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Comparing more states individually to see if crime </a:t>
            </a:r>
            <a:r>
              <a:rPr b="1" lang="en"/>
              <a:t>distributions</a:t>
            </a:r>
            <a:r>
              <a:rPr b="1" lang="en"/>
              <a:t> change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/>
              <a:t>—————————</a:t>
            </a:r>
            <a:endParaRPr b="1" sz="20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How do the crime rate distributions between the safest and least safe state compare/contrast?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8045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>
                <a:latin typeface="Merriweather"/>
                <a:ea typeface="Merriweather"/>
                <a:cs typeface="Merriweather"/>
                <a:sym typeface="Merriweather"/>
              </a:rPr>
              <a:t>Is there is </a:t>
            </a:r>
            <a:r>
              <a:rPr lang="en" sz="2700">
                <a:latin typeface="Merriweather"/>
                <a:ea typeface="Merriweather"/>
                <a:cs typeface="Merriweather"/>
                <a:sym typeface="Merriweather"/>
              </a:rPr>
              <a:t>statistically</a:t>
            </a:r>
            <a:r>
              <a:rPr lang="en" sz="2700">
                <a:latin typeface="Merriweather"/>
                <a:ea typeface="Merriweather"/>
                <a:cs typeface="Merriweather"/>
                <a:sym typeface="Merriweather"/>
              </a:rPr>
              <a:t> significant correlation between population growth and crime incidence?</a:t>
            </a:r>
            <a:endParaRPr sz="33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/>
              <a:t>Lessons and Challenges</a:t>
            </a:r>
            <a:endParaRPr b="1"/>
          </a:p>
        </p:txBody>
      </p:sp>
      <p:sp>
        <p:nvSpPr>
          <p:cNvPr id="217" name="Google Shape;217;p32"/>
          <p:cNvSpPr txBox="1"/>
          <p:nvPr>
            <p:ph idx="1" type="body"/>
          </p:nvPr>
        </p:nvSpPr>
        <p:spPr>
          <a:xfrm>
            <a:off x="-174450" y="1214150"/>
            <a:ext cx="9492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C</a:t>
            </a:r>
            <a:r>
              <a:rPr b="1" lang="en" sz="2000"/>
              <a:t>omparing large volumes of data between violent and property crime</a:t>
            </a:r>
            <a:endParaRPr b="1" sz="2000"/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Inaccuracies with our data post 2010</a:t>
            </a:r>
            <a:endParaRPr b="1" sz="2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/>
              <a:t>—————————</a:t>
            </a:r>
            <a:endParaRPr b="1" sz="2000"/>
          </a:p>
          <a:p>
            <a:pPr indent="-355600" lvl="0" marL="914400" rtl="0" algn="ctr">
              <a:spcBef>
                <a:spcPts val="120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Learned to be careful with selecting data</a:t>
            </a:r>
            <a:endParaRPr b="1" sz="2000"/>
          </a:p>
          <a:p>
            <a:pPr indent="-355600" lvl="0" marL="914400" rtl="0" algn="ctr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Learned the importance of good questions</a:t>
            </a:r>
            <a:endParaRPr b="1" sz="20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Basic Variables</a:t>
            </a:r>
            <a:endParaRPr b="1"/>
          </a:p>
        </p:txBody>
      </p:sp>
      <p:graphicFrame>
        <p:nvGraphicFramePr>
          <p:cNvPr id="99" name="Google Shape;99;p15"/>
          <p:cNvGraphicFramePr/>
          <p:nvPr/>
        </p:nvGraphicFramePr>
        <p:xfrm>
          <a:off x="1841150" y="12125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{F8BBCC54-8DE2-45DF-93FE-AB9E9FAE8460}</a:tableStyleId>
              </a:tblPr>
              <a:tblGrid>
                <a:gridCol w="1365425"/>
                <a:gridCol w="1365425"/>
                <a:gridCol w="1365425"/>
                <a:gridCol w="13654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State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Decade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Year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Population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Pennsylvania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1960s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1960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11319366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Pennsylvania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1960s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1961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11468000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Pennsylvania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1960s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1962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11376000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chemeClr val="dk1"/>
                          </a:solidFill>
                        </a:rPr>
                        <a:t>…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chemeClr val="dk1"/>
                          </a:solidFill>
                        </a:rPr>
                        <a:t>…</a:t>
                      </a:r>
                      <a:endParaRPr b="1" sz="24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chemeClr val="dk1"/>
                          </a:solidFill>
                        </a:rPr>
                        <a:t>…</a:t>
                      </a:r>
                      <a:endParaRPr b="1" sz="24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chemeClr val="dk1"/>
                          </a:solidFill>
                        </a:rPr>
                        <a:t>…</a:t>
                      </a:r>
                      <a:endParaRPr b="1" sz="24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Pennsylvania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2000s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2008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12448279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Pennsylvania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2000s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2009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12604767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Pennsylvania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2010s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2010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12717722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311700" y="486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Property Crime</a:t>
            </a:r>
            <a:r>
              <a:rPr b="1" lang="en"/>
              <a:t> Variables</a:t>
            </a:r>
            <a:endParaRPr b="1"/>
          </a:p>
        </p:txBody>
      </p:sp>
      <p:sp>
        <p:nvSpPr>
          <p:cNvPr id="105" name="Google Shape;105;p16"/>
          <p:cNvSpPr txBox="1"/>
          <p:nvPr/>
        </p:nvSpPr>
        <p:spPr>
          <a:xfrm>
            <a:off x="1572925" y="1740600"/>
            <a:ext cx="2830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rateP_burglary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rateP_larceny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rateP_motor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rateP_all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4746800" y="1740600"/>
            <a:ext cx="26583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totP_burglary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totP_larceny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totP_motor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totP_all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311700" y="486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Violent</a:t>
            </a:r>
            <a:r>
              <a:rPr b="1" lang="en"/>
              <a:t> Crime Variables</a:t>
            </a:r>
            <a:endParaRPr b="1"/>
          </a:p>
        </p:txBody>
      </p:sp>
      <p:sp>
        <p:nvSpPr>
          <p:cNvPr id="112" name="Google Shape;112;p17"/>
          <p:cNvSpPr txBox="1"/>
          <p:nvPr/>
        </p:nvSpPr>
        <p:spPr>
          <a:xfrm>
            <a:off x="1399925" y="1740600"/>
            <a:ext cx="30033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rateV_assault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rateV_murder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rateV_rape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rateV_robbery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rateV_all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4746800" y="1740600"/>
            <a:ext cx="26583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totV_assault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totV_murder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totV_rape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totV_robbery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aven Pro Medium"/>
              <a:buChar char="●"/>
            </a:pPr>
            <a:r>
              <a:rPr lang="en" sz="2400">
                <a:latin typeface="Maven Pro Medium"/>
                <a:ea typeface="Maven Pro Medium"/>
                <a:cs typeface="Maven Pro Medium"/>
                <a:sym typeface="Maven Pro Medium"/>
              </a:rPr>
              <a:t>totV_all</a:t>
            </a:r>
            <a:endParaRPr sz="2400"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</a:t>
            </a:r>
            <a:r>
              <a:rPr lang="en"/>
              <a:t>, we examined National statistics…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/>
        </p:nvSpPr>
        <p:spPr>
          <a:xfrm>
            <a:off x="1384175" y="283125"/>
            <a:ext cx="733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338" y="1043338"/>
            <a:ext cx="8725323" cy="305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/>
          <p:nvPr/>
        </p:nvSpPr>
        <p:spPr>
          <a:xfrm>
            <a:off x="4350575" y="2532000"/>
            <a:ext cx="116400" cy="4938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438" y="1187363"/>
            <a:ext cx="8717126" cy="276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/>
          <p:nvPr/>
        </p:nvSpPr>
        <p:spPr>
          <a:xfrm>
            <a:off x="7660200" y="2280750"/>
            <a:ext cx="109800" cy="6948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977">
                <a:solidFill>
                  <a:srgbClr val="212121"/>
                </a:solidFill>
                <a:highlight>
                  <a:srgbClr val="FFFFFF"/>
                </a:highlight>
              </a:rPr>
              <a:t>Has violent crime or property crime changed the most since 1990?</a:t>
            </a:r>
            <a:endParaRPr b="1" sz="1977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b="3788" l="0" r="27373" t="6007"/>
          <a:stretch/>
        </p:blipFill>
        <p:spPr>
          <a:xfrm>
            <a:off x="0" y="1114700"/>
            <a:ext cx="9028652" cy="258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171825" y="3931075"/>
            <a:ext cx="6145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line graph shows the average violent crime among all states per year from 1990-2010.</a:t>
            </a:r>
            <a:endParaRPr b="1" sz="12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shows a significant peak in the early 90s and a sharp decrease since then.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2972925" y="1017800"/>
            <a:ext cx="3082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Average Violent Crime Rate 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Among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 all States (1990-2010)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